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5" r:id="rId4"/>
    <p:sldId id="262" r:id="rId5"/>
    <p:sldId id="264" r:id="rId6"/>
    <p:sldId id="266" r:id="rId7"/>
    <p:sldId id="267" r:id="rId8"/>
    <p:sldId id="268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93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132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GB" sz="2400" cap="small" dirty="0"/>
              <a:t>Web-based application for the visualisation and analysis of the alpha citizen science study in Lagos, Nigeria</a:t>
            </a:r>
            <a:endParaRPr lang="es-CO" sz="2400" cap="small" dirty="0"/>
          </a:p>
          <a:p>
            <a:endParaRPr lang="it-IT" sz="2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55514" y="5408930"/>
            <a:ext cx="7772400" cy="58166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Software Engineering for Geoinformatics - 2021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" y="600456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Group 4 : M. Abd Alslam, M. Abdalla Eldouma, D. Aguirre, L. Dragun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8" y="1251593"/>
            <a:ext cx="5404104" cy="23051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0896"/>
            <a:ext cx="8581043" cy="668670"/>
          </a:xfrm>
        </p:spPr>
        <p:txBody>
          <a:bodyPr/>
          <a:lstStyle/>
          <a:p>
            <a:pPr algn="ctr"/>
            <a:r>
              <a:rPr lang="it-IT" dirty="0"/>
              <a:t>CONTEXTUALIZATION: THE ALPHA STUDY IN LAGOS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337560"/>
            <a:ext cx="8323726" cy="2788603"/>
          </a:xfrm>
        </p:spPr>
        <p:txBody>
          <a:bodyPr>
            <a:normAutofit lnSpcReduction="10000"/>
          </a:bodyPr>
          <a:lstStyle/>
          <a:p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Active citizens claiming public space for exercise (</a:t>
            </a:r>
            <a:r>
              <a:rPr lang="en-GB" sz="2000" dirty="0" err="1"/>
              <a:t>ALPhA</a:t>
            </a:r>
            <a:r>
              <a:rPr lang="en-GB" sz="2000" dirty="0"/>
              <a:t> spaces)</a:t>
            </a:r>
          </a:p>
          <a:p>
            <a:pPr algn="ctr"/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Study to understand the types of spaces, the experiences of people, and the safety and injury risk exposures.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Community-led network that generates contextually local evidence for the re-design of urban infrastructure.</a:t>
            </a:r>
            <a:endParaRPr lang="it-IT" sz="2000" dirty="0"/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92608"/>
            <a:ext cx="8581043" cy="686958"/>
          </a:xfrm>
        </p:spPr>
        <p:txBody>
          <a:bodyPr/>
          <a:lstStyle/>
          <a:p>
            <a:pPr algn="ctr"/>
            <a:r>
              <a:rPr lang="it-IT" dirty="0"/>
              <a:t>CONTEXTUALIZATION: THE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563112"/>
            <a:ext cx="8323726" cy="2402089"/>
          </a:xfrm>
        </p:spPr>
        <p:txBody>
          <a:bodyPr>
            <a:normAutofit/>
          </a:bodyPr>
          <a:lstStyle/>
          <a:p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→ Data retrieval REST API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→ Clean Up (Columns, Outliers) 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→ </a:t>
            </a:r>
            <a:r>
              <a:rPr lang="en-GB" sz="2000" dirty="0" err="1"/>
              <a:t>Geodatabase</a:t>
            </a:r>
            <a:r>
              <a:rPr lang="en-GB" sz="2000" dirty="0"/>
              <a:t> </a:t>
            </a:r>
            <a:r>
              <a:rPr lang="en-GB" sz="2000" dirty="0" err="1"/>
              <a:t>PostgreSQL</a:t>
            </a:r>
            <a:r>
              <a:rPr lang="en-GB" sz="2000" dirty="0"/>
              <a:t> (</a:t>
            </a:r>
            <a:r>
              <a:rPr lang="en-GB" sz="2000" dirty="0" err="1"/>
              <a:t>PostGIS</a:t>
            </a:r>
            <a:r>
              <a:rPr lang="en-GB" sz="2000" dirty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000" dirty="0"/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5 Imagen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" y="1300480"/>
            <a:ext cx="5126107" cy="1567162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83" y="1456436"/>
            <a:ext cx="25812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10 Grupo"/>
          <p:cNvGrpSpPr/>
          <p:nvPr/>
        </p:nvGrpSpPr>
        <p:grpSpPr>
          <a:xfrm>
            <a:off x="5593080" y="3563112"/>
            <a:ext cx="3550920" cy="2019703"/>
            <a:chOff x="5593080" y="3563112"/>
            <a:chExt cx="3550920" cy="2019703"/>
          </a:xfrm>
        </p:grpSpPr>
        <p:grpSp>
          <p:nvGrpSpPr>
            <p:cNvPr id="9" name="8 Grupo"/>
            <p:cNvGrpSpPr/>
            <p:nvPr/>
          </p:nvGrpSpPr>
          <p:grpSpPr>
            <a:xfrm>
              <a:off x="5593080" y="3563112"/>
              <a:ext cx="3550920" cy="2019703"/>
              <a:chOff x="5495544" y="3465576"/>
              <a:chExt cx="3550920" cy="2019703"/>
            </a:xfrm>
          </p:grpSpPr>
          <p:pic>
            <p:nvPicPr>
              <p:cNvPr id="7" name="6 Imagen" descr="Recorte de pantalla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544" y="3465576"/>
                <a:ext cx="2314163" cy="966676"/>
              </a:xfrm>
              <a:prstGeom prst="rect">
                <a:avLst/>
              </a:prstGeom>
            </p:spPr>
          </p:pic>
          <p:pic>
            <p:nvPicPr>
              <p:cNvPr id="8" name="7 Imagen" descr="Recorte de pantalla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200"/>
              <a:stretch/>
            </p:blipFill>
            <p:spPr>
              <a:xfrm>
                <a:off x="5495544" y="4641250"/>
                <a:ext cx="3550920" cy="844029"/>
              </a:xfrm>
              <a:prstGeom prst="rect">
                <a:avLst/>
              </a:prstGeom>
            </p:spPr>
          </p:pic>
        </p:grpSp>
        <p:sp>
          <p:nvSpPr>
            <p:cNvPr id="10" name="9 CuadroTexto"/>
            <p:cNvSpPr txBox="1"/>
            <p:nvPr/>
          </p:nvSpPr>
          <p:spPr>
            <a:xfrm>
              <a:off x="6750161" y="4481020"/>
              <a:ext cx="5547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dirty="0"/>
                <a:t>(…)</a:t>
              </a:r>
            </a:p>
          </p:txBody>
        </p:sp>
      </p:grpSp>
      <p:pic>
        <p:nvPicPr>
          <p:cNvPr id="12" name="11 Imagen" descr="Recorte de pantall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96" y="2694970"/>
            <a:ext cx="2101864" cy="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7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4170672"/>
            <a:ext cx="3149600" cy="1940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65760"/>
            <a:ext cx="8581043" cy="613806"/>
          </a:xfrm>
        </p:spPr>
        <p:txBody>
          <a:bodyPr/>
          <a:lstStyle/>
          <a:p>
            <a:pPr algn="ctr"/>
            <a:r>
              <a:rPr lang="it-IT" dirty="0"/>
              <a:t>REQUIREMENT ANALYSIS AND SPECIFICATION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8323726" cy="325653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it-IT" dirty="0"/>
              <a:t>Users: </a:t>
            </a:r>
            <a:r>
              <a:rPr lang="en-GB" dirty="0"/>
              <a:t>citizens of Lagos (active/passive), policymakers, urban planners, researchers, NGOs…</a:t>
            </a:r>
          </a:p>
          <a:p>
            <a:endParaRPr lang="en-GB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it-IT" dirty="0"/>
              <a:t>Goal: contribute to the </a:t>
            </a:r>
            <a:r>
              <a:rPr lang="en-GB" dirty="0"/>
              <a:t>growth of the community-led network</a:t>
            </a:r>
          </a:p>
          <a:p>
            <a:endParaRPr lang="en-GB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GB" dirty="0"/>
              <a:t>Objective: Allow interactive and customizable data visualization to user needs and encourage contribution to the project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1" name="Picture 3" descr="C:\Users\daene\AppData\Local\Microsoft\Windows\INetCache\IE\T6LDEGB6\circle-159252_64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393" y="4521168"/>
            <a:ext cx="2909887" cy="145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06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SYSTEM DESIGN OVERVIEW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6" y="1493520"/>
            <a:ext cx="935582" cy="452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47" y="2269488"/>
            <a:ext cx="23145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073522" y="1854040"/>
            <a:ext cx="19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BROWSER - CLIENT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97" y="4527706"/>
            <a:ext cx="8286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7 Conector recto"/>
          <p:cNvCxnSpPr/>
          <p:nvPr/>
        </p:nvCxnSpPr>
        <p:spPr>
          <a:xfrm>
            <a:off x="772160" y="2854960"/>
            <a:ext cx="91440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1162748" y="3758407"/>
            <a:ext cx="554299" cy="5727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971546" y="565396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DBMS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4368800" y="214086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Arial" pitchFamily="34" charset="0"/>
                <a:cs typeface="Arial" pitchFamily="34" charset="0"/>
              </a:rPr>
              <a:t>Web browser as a client, user request services and resources to system displayed on webpage.</a:t>
            </a: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Arial" pitchFamily="34" charset="0"/>
                <a:cs typeface="Arial" pitchFamily="34" charset="0"/>
              </a:rPr>
              <a:t>Web server and WSGI server (Python) for the client’s requests, serving, and performing the demanded operations.</a:t>
            </a:r>
          </a:p>
          <a:p>
            <a:pPr marL="342900" lvl="0" indent="-342900">
              <a:buFont typeface="+mj-lt"/>
              <a:buAutoNum type="arabicPeriod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Arial" pitchFamily="34" charset="0"/>
                <a:cs typeface="Arial" pitchFamily="34" charset="0"/>
              </a:rPr>
              <a:t>DBMS that handles and interacts with the Epicollect5 database and other databases such as the system tables.</a:t>
            </a:r>
            <a:endParaRPr lang="es-CO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4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SYSTEM DESIGN FUNCTIONAL SPECIFICATIONS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12 Rectángulo"/>
          <p:cNvSpPr/>
          <p:nvPr/>
        </p:nvSpPr>
        <p:spPr>
          <a:xfrm>
            <a:off x="288520" y="1439820"/>
            <a:ext cx="85810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 mapping tool</a:t>
            </a:r>
            <a:r>
              <a:rPr lang="en-GB" dirty="0"/>
              <a:t>: comprising a base map layer (OSM) displaying the city. The map will be a dynamic element with which the user can interact.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At-a-glance-view (Pop-up Dashboard)</a:t>
            </a:r>
            <a:r>
              <a:rPr lang="en-GB" dirty="0"/>
              <a:t>: of 3 main attributes of the marked ALPhA sites. 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 data analysis tool</a:t>
            </a:r>
            <a:r>
              <a:rPr lang="en-GB" dirty="0"/>
              <a:t>: Application of various widget filters will allow the user to display subsets of the data, based on their personal needs.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Individual presentation of data: </a:t>
            </a:r>
            <a:r>
              <a:rPr lang="en-GB" dirty="0"/>
              <a:t>In-the-map-view of the data nodes (filtered or unfiltered), by clicking it is redirected to a more extensive page of that </a:t>
            </a:r>
            <a:r>
              <a:rPr lang="en-GB" dirty="0" err="1"/>
              <a:t>ALPhA</a:t>
            </a:r>
            <a:r>
              <a:rPr lang="en-GB" dirty="0"/>
              <a:t> space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b="1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 dynamic element</a:t>
            </a:r>
            <a:r>
              <a:rPr lang="en-GB" dirty="0"/>
              <a:t> : weather forecast for the day.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GB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GB" b="1" dirty="0"/>
              <a:t>An incentive to contribute</a:t>
            </a:r>
            <a:r>
              <a:rPr lang="en-GB" dirty="0"/>
              <a:t>: Section where the user shall receive further references and information on the objective of the </a:t>
            </a:r>
            <a:r>
              <a:rPr lang="en-GB" dirty="0" err="1"/>
              <a:t>ALPhA</a:t>
            </a:r>
            <a:r>
              <a:rPr lang="en-GB" dirty="0"/>
              <a:t> study and on the organizers.</a:t>
            </a:r>
            <a:endParaRPr lang="es-CO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SYSTEM DESIGN SCHEMA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" y="1300480"/>
            <a:ext cx="825707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79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314960"/>
            <a:ext cx="8581043" cy="664606"/>
          </a:xfrm>
        </p:spPr>
        <p:txBody>
          <a:bodyPr/>
          <a:lstStyle/>
          <a:p>
            <a:pPr algn="ctr"/>
            <a:r>
              <a:rPr lang="it-IT" dirty="0"/>
              <a:t>WEB APP DEMO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99632"/>
            <a:ext cx="5495544" cy="658368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agen 6">
            <a:hlinkClick r:id="rId2"/>
            <a:extLst>
              <a:ext uri="{FF2B5EF4-FFF2-40B4-BE49-F238E27FC236}">
                <a16:creationId xmlns:a16="http://schemas.microsoft.com/office/drawing/2014/main" id="{2C816FFB-7872-44DE-99D6-6DDA5551C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4" b="5968"/>
          <a:stretch/>
        </p:blipFill>
        <p:spPr>
          <a:xfrm>
            <a:off x="0" y="1376312"/>
            <a:ext cx="9144000" cy="46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923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258</TotalTime>
  <Words>390</Words>
  <Application>Microsoft Office PowerPoint</Application>
  <PresentationFormat>Presentación en pantalla (4:3)</PresentationFormat>
  <Paragraphs>48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POLI</vt:lpstr>
      <vt:lpstr>Titolo presentazione sottotitolo</vt:lpstr>
      <vt:lpstr>CONTEXTUALIZATION: THE ALPHA STUDY IN LAGOS</vt:lpstr>
      <vt:lpstr>CONTEXTUALIZATION: THE DATA</vt:lpstr>
      <vt:lpstr>REQUIREMENT ANALYSIS AND SPECIFICATION</vt:lpstr>
      <vt:lpstr>SYSTEM DESIGN OVERVIEW</vt:lpstr>
      <vt:lpstr>SYSTEM DESIGN FUNCTIONAL SPECIFICATIONS</vt:lpstr>
      <vt:lpstr>SYSTEM DESIGN SCHEMA</vt:lpstr>
      <vt:lpstr>WEB APP DEMO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daniel alberto aguirre nieto</cp:lastModifiedBy>
  <cp:revision>39</cp:revision>
  <dcterms:created xsi:type="dcterms:W3CDTF">2015-05-26T12:27:57Z</dcterms:created>
  <dcterms:modified xsi:type="dcterms:W3CDTF">2021-06-06T23:20:40Z</dcterms:modified>
</cp:coreProperties>
</file>